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3" r:id="rId11"/>
    <p:sldId id="264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652CB14-2002-48CB-817F-41F41D18F7AD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5"/>
            <p14:sldId id="266"/>
            <p14:sldId id="263"/>
            <p14:sldId id="264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0225" autoAdjust="0"/>
  </p:normalViewPr>
  <p:slideViewPr>
    <p:cSldViewPr snapToGrid="0">
      <p:cViewPr varScale="1">
        <p:scale>
          <a:sx n="95" d="100"/>
          <a:sy n="95" d="100"/>
        </p:scale>
        <p:origin x="11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4B098-96ED-4924-A9C0-318A86E24D1E}" type="datetimeFigureOut">
              <a:rPr lang="el-GR" smtClean="0"/>
              <a:t>16/7/2022</a:t>
            </a:fld>
            <a:endParaRPr lang="el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7ACBEB-3997-46EC-8702-A9585D695DE3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93079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To </a:t>
            </a:r>
            <a:r>
              <a:rPr lang="en-US" dirty="0" err="1"/>
              <a:t>iot</a:t>
            </a:r>
            <a:r>
              <a:rPr lang="en-US" dirty="0"/>
              <a:t> </a:t>
            </a:r>
            <a:r>
              <a:rPr lang="el-GR" dirty="0"/>
              <a:t>αναφερεται σε δικτυα συσκευων</a:t>
            </a:r>
          </a:p>
          <a:p>
            <a:pPr marL="228600" indent="-228600">
              <a:buAutoNum type="arabicPeriod"/>
            </a:pPr>
            <a:endParaRPr lang="el-GR" dirty="0"/>
          </a:p>
          <a:p>
            <a:r>
              <a:rPr lang="el-GR" dirty="0"/>
              <a:t>2. Συσκευες μπορει να ειναι τα ακολουθα</a:t>
            </a:r>
          </a:p>
          <a:p>
            <a:endParaRPr lang="el-GR" dirty="0"/>
          </a:p>
          <a:p>
            <a:r>
              <a:rPr lang="el-GR" dirty="0"/>
              <a:t>3. Ενα απο τα πολυ βασικα πλεονεκτηματα του </a:t>
            </a:r>
            <a:r>
              <a:rPr lang="en-US" dirty="0" err="1"/>
              <a:t>iot</a:t>
            </a:r>
            <a:r>
              <a:rPr lang="en-US" dirty="0"/>
              <a:t> </a:t>
            </a:r>
            <a:r>
              <a:rPr lang="el-GR" dirty="0"/>
              <a:t>ειναι η επεξεργασια δεδομενων στο </a:t>
            </a:r>
            <a:r>
              <a:rPr lang="en-US" dirty="0"/>
              <a:t>cloud</a:t>
            </a:r>
            <a:endParaRPr lang="el-GR" dirty="0"/>
          </a:p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ACBEB-3997-46EC-8702-A9585D695DE3}" type="slidenum">
              <a:rPr lang="el-GR" smtClean="0"/>
              <a:t>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25362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αρχικα τι ειναι ενας μικροελεγκτης?</a:t>
            </a:r>
          </a:p>
          <a:p>
            <a:endParaRPr lang="el-GR" dirty="0"/>
          </a:p>
          <a:p>
            <a:r>
              <a:rPr lang="el-GR" dirty="0"/>
              <a:t>	1.Συνοπτικα ειναι επεξεργαστης με ενασωματωμενη μνημη και περιφερειακες συσκευες.</a:t>
            </a:r>
            <a:r>
              <a:rPr lang="en-US" dirty="0"/>
              <a:t> </a:t>
            </a:r>
            <a:r>
              <a:rPr lang="el-GR" dirty="0"/>
              <a:t>εξηγηση παρενθεσης</a:t>
            </a:r>
          </a:p>
          <a:p>
            <a:r>
              <a:rPr lang="el-GR" dirty="0"/>
              <a:t>	gpio ειναι η συσκευη η οποια ρυθμιζει τη λειτουργια για το καθε </a:t>
            </a:r>
            <a:r>
              <a:rPr lang="en-US" dirty="0"/>
              <a:t>pin</a:t>
            </a:r>
            <a:r>
              <a:rPr lang="el-GR" dirty="0"/>
              <a:t> </a:t>
            </a:r>
            <a:r>
              <a:rPr lang="en-US" dirty="0"/>
              <a:t>(</a:t>
            </a:r>
            <a:r>
              <a:rPr lang="el-GR" dirty="0"/>
              <a:t>ακροδεκτη)</a:t>
            </a:r>
            <a:r>
              <a:rPr lang="en-US" dirty="0"/>
              <a:t>.</a:t>
            </a:r>
            <a:r>
              <a:rPr lang="el-GR" dirty="0"/>
              <a:t> αν θα λειτουργει ως εισοδος η εξοδος. Με το </a:t>
            </a:r>
            <a:r>
              <a:rPr lang="en-US" dirty="0" err="1"/>
              <a:t>gpio</a:t>
            </a:r>
            <a:r>
              <a:rPr lang="en-US" dirty="0"/>
              <a:t> </a:t>
            </a:r>
            <a:r>
              <a:rPr lang="el-GR" dirty="0"/>
              <a:t>γινεται συνδεση με τον εξω κοσμο</a:t>
            </a:r>
          </a:p>
          <a:p>
            <a:endParaRPr lang="el-GR" dirty="0"/>
          </a:p>
          <a:p>
            <a:r>
              <a:rPr lang="el-GR" dirty="0"/>
              <a:t>	2.Διακρινονται για τα εξης χαρακτηριστικα</a:t>
            </a:r>
          </a:p>
          <a:p>
            <a:r>
              <a:rPr lang="el-GR" dirty="0"/>
              <a:t>	Χρσησιμοποιουνται εκτενως σε ενσωματωμενα συστηματα. ιδανικα για εφαρμογες με περιορισμους (ισχυ, μεγεθος)</a:t>
            </a:r>
          </a:p>
          <a:p>
            <a:endParaRPr lang="el-GR" dirty="0"/>
          </a:p>
          <a:p>
            <a:r>
              <a:rPr lang="el-GR" dirty="0"/>
              <a:t>	4.Χρησιμοποιουνται σε διαφορους τομεις οπως...ακομα και μεσα σε αισθητηρες για επικοινωνια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ACBEB-3997-46EC-8702-A9585D695DE3}" type="slidenum">
              <a:rPr lang="el-GR" smtClean="0"/>
              <a:t>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95155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	1.συνολο μικροελεγκτων και το λογισμικο για την αναπτυξη εφαρμογων σε αυτους. </a:t>
            </a:r>
          </a:p>
          <a:p>
            <a:r>
              <a:rPr lang="el-GR" dirty="0"/>
              <a:t>	το λογισμικο αποτελειται απο το api, τις συναρτησεις με τις οποιες γινεται ο προγραμματισμος, τους drivers και τα εργαλεια </a:t>
            </a:r>
          </a:p>
          <a:p>
            <a:endParaRPr lang="el-GR" dirty="0"/>
          </a:p>
          <a:p>
            <a:r>
              <a:rPr lang="el-GR" dirty="0"/>
              <a:t>	2.η ιδεα πισω απο την πλατφορμα ειναι να αποκρυψει οσο γινεται το hardware ωστε η αναπτυξη εφαρμογων να ειναι πιο ευκολη και πιο γρηγορη</a:t>
            </a:r>
          </a:p>
          <a:p>
            <a:endParaRPr lang="el-GR" dirty="0"/>
          </a:p>
          <a:p>
            <a:r>
              <a:rPr lang="el-GR" dirty="0"/>
              <a:t>	3.η εφαρμογη χρησιμοποιει την πλακετα αναπτυξης sks7g2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ACBEB-3997-46EC-8702-A9585D695DE3}" type="slidenum">
              <a:rPr lang="el-GR" smtClean="0"/>
              <a:t>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02970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l-GR" dirty="0"/>
              <a:t>Οι συσκευές συνδεονται μεταξυ τους μεσα σε ενα τοπικο δικτυο. Η πλακετα συνεδεεται με </a:t>
            </a:r>
            <a:r>
              <a:rPr lang="en-US" dirty="0"/>
              <a:t>ethernet </a:t>
            </a:r>
            <a:r>
              <a:rPr lang="el-GR" dirty="0"/>
              <a:t>στο </a:t>
            </a:r>
            <a:r>
              <a:rPr lang="en-US" dirty="0"/>
              <a:t>router.</a:t>
            </a:r>
            <a:endParaRPr lang="el-GR" dirty="0"/>
          </a:p>
          <a:p>
            <a:pPr marL="228600" indent="-228600">
              <a:buAutoNum type="arabicPeriod"/>
            </a:pPr>
            <a:endParaRPr lang="el-GR" dirty="0"/>
          </a:p>
          <a:p>
            <a:pPr marL="228600" indent="-228600">
              <a:buAutoNum type="arabicPeriod"/>
            </a:pPr>
            <a:r>
              <a:rPr lang="el-GR" dirty="0"/>
              <a:t>Στην πλακετα συνδεονται οι αισθητηρες (θερμοκρασιας, φωτος) και οι συσκευες. Σε αυτη τη περιπτωση </a:t>
            </a:r>
            <a:r>
              <a:rPr lang="en-US" dirty="0"/>
              <a:t>led</a:t>
            </a:r>
            <a:r>
              <a:rPr lang="el-GR" dirty="0"/>
              <a:t>ακια</a:t>
            </a:r>
            <a:r>
              <a:rPr lang="en-US" dirty="0"/>
              <a:t>.</a:t>
            </a:r>
            <a:endParaRPr lang="el-GR" dirty="0"/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l-GR" dirty="0"/>
              <a:t>Η εφαρμογη στο κινητο κανει </a:t>
            </a:r>
            <a:r>
              <a:rPr lang="en-US" dirty="0"/>
              <a:t>requests </a:t>
            </a:r>
            <a:r>
              <a:rPr lang="el-GR" dirty="0"/>
              <a:t>στον σερβερ και αναλογα με το </a:t>
            </a:r>
            <a:r>
              <a:rPr lang="en-US" dirty="0"/>
              <a:t>request </a:t>
            </a:r>
            <a:r>
              <a:rPr lang="el-GR" dirty="0"/>
              <a:t>η πλακετα επιστρεφει το αναλογο δεδομενο η ελεγχει τα </a:t>
            </a:r>
            <a:r>
              <a:rPr lang="en-US" dirty="0"/>
              <a:t>led</a:t>
            </a:r>
            <a:r>
              <a:rPr lang="el-GR" dirty="0"/>
              <a:t>ακια</a:t>
            </a:r>
          </a:p>
          <a:p>
            <a:pPr marL="228600" indent="-228600">
              <a:buAutoNum type="arabicPeriod"/>
            </a:pPr>
            <a:endParaRPr lang="el-GR" dirty="0"/>
          </a:p>
          <a:p>
            <a:pPr marL="228600" indent="-228600">
              <a:buAutoNum type="arabicPeriod"/>
            </a:pPr>
            <a:r>
              <a:rPr lang="el-GR" dirty="0"/>
              <a:t>Τα δεδομενα αποτυπωνονται στο </a:t>
            </a:r>
            <a:r>
              <a:rPr lang="en-US" dirty="0"/>
              <a:t>UI</a:t>
            </a:r>
          </a:p>
          <a:p>
            <a:pPr marL="0" indent="0">
              <a:buNone/>
            </a:pP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ACBEB-3997-46EC-8702-A9585D695DE3}" type="slidenum">
              <a:rPr lang="el-GR" smtClean="0"/>
              <a:t>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76923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Εδω βλεπουμε τη διαταξη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ACBEB-3997-46EC-8702-A9585D695DE3}" type="slidenum">
              <a:rPr lang="el-GR" smtClean="0"/>
              <a:t>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92234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Τμημα της εφαρμογης που τρεχει στον </a:t>
            </a:r>
            <a:r>
              <a:rPr lang="en-US" dirty="0" err="1"/>
              <a:t>mcu</a:t>
            </a:r>
            <a:r>
              <a:rPr lang="el-GR" dirty="0"/>
              <a:t>( ειναι </a:t>
            </a:r>
            <a:r>
              <a:rPr lang="en-US" dirty="0"/>
              <a:t>microcontroller unit)</a:t>
            </a:r>
            <a:endParaRPr lang="el-GR" dirty="0"/>
          </a:p>
          <a:p>
            <a:endParaRPr lang="el-GR" dirty="0"/>
          </a:p>
          <a:p>
            <a:r>
              <a:rPr lang="el-GR" dirty="0"/>
              <a:t>1.Χρησιμοποιει λειτουργικο και </a:t>
            </a:r>
            <a:r>
              <a:rPr lang="en-US" dirty="0"/>
              <a:t>threads </a:t>
            </a:r>
            <a:r>
              <a:rPr lang="el-GR" dirty="0"/>
              <a:t>για. Τα </a:t>
            </a:r>
            <a:r>
              <a:rPr lang="en-US" dirty="0"/>
              <a:t>threads </a:t>
            </a:r>
            <a:r>
              <a:rPr lang="el-GR" dirty="0"/>
              <a:t>αυτα τρεχουν συνεχως. Τα δεδομενα απο τους αισθητηρες συλλεγονται με καποια περιοδο δειγματοληψιας και το </a:t>
            </a:r>
            <a:r>
              <a:rPr lang="en-US" dirty="0"/>
              <a:t>thread </a:t>
            </a:r>
            <a:r>
              <a:rPr lang="el-GR" dirty="0"/>
              <a:t>για τα </a:t>
            </a:r>
            <a:r>
              <a:rPr lang="en-US" dirty="0"/>
              <a:t>led </a:t>
            </a:r>
            <a:r>
              <a:rPr lang="el-GR" dirty="0"/>
              <a:t>περιμενει για μηνυμα απο τον </a:t>
            </a:r>
            <a:r>
              <a:rPr lang="en-US" dirty="0"/>
              <a:t>client (</a:t>
            </a:r>
            <a:r>
              <a:rPr lang="el-GR" dirty="0"/>
              <a:t>κινητο).</a:t>
            </a:r>
          </a:p>
          <a:p>
            <a:endParaRPr lang="el-GR" dirty="0"/>
          </a:p>
          <a:p>
            <a:r>
              <a:rPr lang="el-GR" dirty="0"/>
              <a:t>2.Το </a:t>
            </a:r>
            <a:r>
              <a:rPr lang="en-US" dirty="0" err="1"/>
              <a:t>NetX</a:t>
            </a:r>
            <a:r>
              <a:rPr lang="en-US" dirty="0"/>
              <a:t> e</a:t>
            </a:r>
            <a:r>
              <a:rPr lang="el-GR" dirty="0"/>
              <a:t>εργαλειο παρεχει το στακ για τον σερβερ και την ανταλλαγη δεδομενων καθως και </a:t>
            </a:r>
            <a:r>
              <a:rPr lang="en-US" dirty="0"/>
              <a:t>drivers </a:t>
            </a:r>
            <a:r>
              <a:rPr lang="el-GR" dirty="0"/>
              <a:t>χαμηλου επιπεδου οπως αυτους για το </a:t>
            </a:r>
            <a:r>
              <a:rPr lang="en-US" dirty="0"/>
              <a:t>ethernet.</a:t>
            </a:r>
            <a:endParaRPr lang="el-GR" dirty="0"/>
          </a:p>
          <a:p>
            <a:endParaRPr lang="el-GR" dirty="0"/>
          </a:p>
          <a:p>
            <a:r>
              <a:rPr lang="el-GR" dirty="0"/>
              <a:t>3.Ο </a:t>
            </a:r>
            <a:r>
              <a:rPr lang="en-US" dirty="0"/>
              <a:t>client  </a:t>
            </a:r>
            <a:r>
              <a:rPr lang="el-GR" dirty="0"/>
              <a:t>κανει </a:t>
            </a:r>
            <a:r>
              <a:rPr lang="en-US" dirty="0"/>
              <a:t>requests </a:t>
            </a:r>
            <a:r>
              <a:rPr lang="el-GR" dirty="0"/>
              <a:t>για τα δεδομενα, ο σερβερ ανοιγει ενα σοκετ για επικοινωνια και μια </a:t>
            </a:r>
            <a:r>
              <a:rPr lang="en-US" dirty="0"/>
              <a:t>callback function </a:t>
            </a:r>
            <a:r>
              <a:rPr lang="el-GR" dirty="0"/>
              <a:t>αναλαμβανει να στειλει τα δεδομενα που ζητηθηκαν.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ACBEB-3997-46EC-8702-A9585D695DE3}" type="slidenum">
              <a:rPr lang="el-GR" smtClean="0"/>
              <a:t>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8304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l-GR" dirty="0"/>
              <a:t>Η εφαρμογη που τρεχει στο </a:t>
            </a:r>
            <a:r>
              <a:rPr lang="en-US" dirty="0"/>
              <a:t>android </a:t>
            </a:r>
            <a:r>
              <a:rPr lang="el-GR" dirty="0"/>
              <a:t>περιεχει 1 </a:t>
            </a:r>
            <a:r>
              <a:rPr lang="en-US" dirty="0"/>
              <a:t>activity (</a:t>
            </a:r>
            <a:r>
              <a:rPr lang="el-GR" dirty="0"/>
              <a:t>οθονη). Με τα ακολουθα στοιχεια για το </a:t>
            </a:r>
            <a:r>
              <a:rPr lang="en-US" dirty="0"/>
              <a:t>user interface.</a:t>
            </a:r>
            <a:endParaRPr lang="el-GR" dirty="0"/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l-GR" dirty="0"/>
              <a:t>Δημιουργει </a:t>
            </a:r>
            <a:r>
              <a:rPr lang="en-US" dirty="0"/>
              <a:t>background tasks </a:t>
            </a:r>
            <a:r>
              <a:rPr lang="el-GR" dirty="0"/>
              <a:t>τα οποια αναλαμβανουν τα </a:t>
            </a:r>
            <a:r>
              <a:rPr lang="en-US" dirty="0"/>
              <a:t>request. </a:t>
            </a:r>
            <a:r>
              <a:rPr lang="el-GR" dirty="0"/>
              <a:t>Τα </a:t>
            </a:r>
            <a:r>
              <a:rPr lang="en-US" dirty="0"/>
              <a:t>request </a:t>
            </a:r>
            <a:r>
              <a:rPr lang="el-GR" dirty="0"/>
              <a:t>δεν μπορουν να γινονται στο </a:t>
            </a:r>
            <a:r>
              <a:rPr lang="en-US" dirty="0"/>
              <a:t>main thread </a:t>
            </a:r>
            <a:r>
              <a:rPr lang="el-GR" dirty="0"/>
              <a:t>καθως ειναι απροβλεπτα χρονικα και μπορει να κολλησει το </a:t>
            </a:r>
            <a:r>
              <a:rPr lang="en-US" dirty="0"/>
              <a:t>main thread.</a:t>
            </a:r>
            <a:endParaRPr lang="el-GR" dirty="0"/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l-GR" dirty="0"/>
              <a:t>Αν ολα εχουν παει καλα με το </a:t>
            </a:r>
            <a:r>
              <a:rPr lang="en-US" dirty="0"/>
              <a:t>request </a:t>
            </a:r>
            <a:r>
              <a:rPr lang="el-GR" dirty="0"/>
              <a:t>τοτε ανανεωνεται το </a:t>
            </a:r>
            <a:r>
              <a:rPr lang="en-US" dirty="0" err="1"/>
              <a:t>ui</a:t>
            </a:r>
            <a:r>
              <a:rPr lang="el-GR" dirty="0"/>
              <a:t> με τα καινουργια δεδομενα.</a:t>
            </a:r>
          </a:p>
          <a:p>
            <a:pPr marL="228600" indent="-228600">
              <a:buAutoNum type="arabicPeriod"/>
            </a:pPr>
            <a:endParaRPr lang="el-GR" dirty="0"/>
          </a:p>
          <a:p>
            <a:pPr marL="228600" indent="-228600">
              <a:buAutoNum type="arabicPeriod"/>
            </a:pPr>
            <a:r>
              <a:rPr lang="el-GR" dirty="0"/>
              <a:t>Η ολη διαδικασια του «</a:t>
            </a:r>
            <a:r>
              <a:rPr lang="en-US" dirty="0"/>
              <a:t>get</a:t>
            </a:r>
            <a:r>
              <a:rPr lang="el-GR" dirty="0"/>
              <a:t> </a:t>
            </a:r>
            <a:r>
              <a:rPr lang="en-US" dirty="0"/>
              <a:t>request-update </a:t>
            </a:r>
            <a:r>
              <a:rPr lang="en-US" dirty="0" err="1"/>
              <a:t>ui</a:t>
            </a:r>
            <a:r>
              <a:rPr lang="en-US" dirty="0"/>
              <a:t>” </a:t>
            </a:r>
            <a:r>
              <a:rPr lang="el-GR" dirty="0"/>
              <a:t>επαναλαμβανεται καθε 1 δευτερο</a:t>
            </a:r>
          </a:p>
          <a:p>
            <a:pPr marL="228600" indent="-228600">
              <a:buAutoNum type="arabicPeriod"/>
            </a:pPr>
            <a:endParaRPr lang="el-GR" dirty="0"/>
          </a:p>
          <a:p>
            <a:pPr marL="228600" indent="-228600">
              <a:buAutoNum type="arabicPeriod"/>
            </a:pPr>
            <a:r>
              <a:rPr lang="el-GR" dirty="0"/>
              <a:t>Περιεχει </a:t>
            </a:r>
            <a:r>
              <a:rPr lang="en-US" dirty="0"/>
              <a:t>listeners</a:t>
            </a:r>
            <a:r>
              <a:rPr lang="el-GR" dirty="0"/>
              <a:t>, τα οποια περιμενουν ενα γεγονος και εκτελουν εντολες οταν συμβει. σε αυτη τη περιπτωση να αλλαξει ο διακοπτης και οταν αλλαξει κανουν </a:t>
            </a:r>
            <a:r>
              <a:rPr lang="en-US" dirty="0"/>
              <a:t>request </a:t>
            </a:r>
            <a:r>
              <a:rPr lang="el-GR" dirty="0"/>
              <a:t>στο σερβερ να αναψει η να σβησει το αντιστοιχο </a:t>
            </a:r>
            <a:r>
              <a:rPr lang="en-US" dirty="0"/>
              <a:t>led</a:t>
            </a:r>
            <a:endParaRPr lang="el-GR" dirty="0"/>
          </a:p>
          <a:p>
            <a:pPr marL="228600" indent="-228600">
              <a:buAutoNum type="arabicPeriod"/>
            </a:pP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ACBEB-3997-46EC-8702-A9585D695DE3}" type="slidenum">
              <a:rPr lang="el-GR" smtClean="0"/>
              <a:t>10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45707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07C19-37BD-4E19-BEC2-56F1014B7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1960" y="308811"/>
            <a:ext cx="8791575" cy="2387600"/>
          </a:xfrm>
        </p:spPr>
        <p:txBody>
          <a:bodyPr>
            <a:normAutofit/>
          </a:bodyPr>
          <a:lstStyle/>
          <a:p>
            <a:r>
              <a:rPr lang="en-US" sz="4400" cap="none" dirty="0">
                <a:latin typeface="+mn-lt"/>
              </a:rPr>
              <a:t>Android IoT Application for Remote System Monitoring</a:t>
            </a:r>
            <a:br>
              <a:rPr lang="en-US" sz="4400" cap="none" dirty="0">
                <a:latin typeface="+mn-lt"/>
              </a:rPr>
            </a:br>
            <a:r>
              <a:rPr lang="en-US" sz="4400" cap="none" dirty="0">
                <a:latin typeface="+mn-lt"/>
              </a:rPr>
              <a:t>Using the Renesas Synergy Platform</a:t>
            </a:r>
            <a:endParaRPr lang="el-GR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1A8C24-7DDC-4E54-9993-3ABB6708AA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8846" y="4893427"/>
            <a:ext cx="8791575" cy="1655762"/>
          </a:xfrm>
        </p:spPr>
        <p:txBody>
          <a:bodyPr>
            <a:normAutofit/>
          </a:bodyPr>
          <a:lstStyle/>
          <a:p>
            <a:r>
              <a:rPr lang="en-US" sz="2800" cap="none" dirty="0">
                <a:solidFill>
                  <a:schemeClr val="tx1"/>
                </a:solidFill>
              </a:rPr>
              <a:t>Kostas Sapountzis</a:t>
            </a:r>
            <a:endParaRPr lang="el-GR" sz="2800" cap="none" dirty="0">
              <a:solidFill>
                <a:schemeClr val="tx1"/>
              </a:solidFill>
            </a:endParaRPr>
          </a:p>
          <a:p>
            <a:r>
              <a:rPr lang="en-US" sz="2800" cap="none" dirty="0">
                <a:solidFill>
                  <a:schemeClr val="tx1"/>
                </a:solidFill>
              </a:rPr>
              <a:t>Supervisor: Dr Kostas </a:t>
            </a:r>
            <a:r>
              <a:rPr lang="en-US" sz="2800" cap="none" dirty="0" err="1">
                <a:solidFill>
                  <a:schemeClr val="tx1"/>
                </a:solidFill>
              </a:rPr>
              <a:t>Nakos</a:t>
            </a:r>
            <a:endParaRPr lang="el-GR" sz="2800" cap="non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302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0E8F9-483B-4EA6-ABE9-58A4D23F4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148" y="546329"/>
            <a:ext cx="9651748" cy="584640"/>
          </a:xfrm>
        </p:spPr>
        <p:txBody>
          <a:bodyPr>
            <a:noAutofit/>
          </a:bodyPr>
          <a:lstStyle/>
          <a:p>
            <a:r>
              <a:rPr lang="en-US" cap="none" dirty="0"/>
              <a:t>Application: Android</a:t>
            </a:r>
            <a:endParaRPr lang="el-G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A5DA0-A78F-4653-988E-2A46966BCB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17128" y="1693674"/>
            <a:ext cx="4878389" cy="4529846"/>
          </a:xfrm>
        </p:spPr>
        <p:txBody>
          <a:bodyPr/>
          <a:lstStyle/>
          <a:p>
            <a:r>
              <a:rPr lang="en-US" dirty="0"/>
              <a:t>UI elements:</a:t>
            </a:r>
          </a:p>
          <a:p>
            <a:pPr lvl="1"/>
            <a:r>
              <a:rPr lang="en-US" dirty="0" err="1"/>
              <a:t>ImageView</a:t>
            </a:r>
            <a:r>
              <a:rPr lang="en-US" dirty="0"/>
              <a:t> for light levels.</a:t>
            </a:r>
          </a:p>
          <a:p>
            <a:pPr lvl="1"/>
            <a:r>
              <a:rPr lang="en-US" dirty="0" err="1"/>
              <a:t>TextView</a:t>
            </a:r>
            <a:r>
              <a:rPr lang="en-US" dirty="0"/>
              <a:t> for temperature readings.</a:t>
            </a:r>
          </a:p>
          <a:p>
            <a:pPr lvl="1"/>
            <a:r>
              <a:rPr lang="en-US" dirty="0"/>
              <a:t>Switches for the LEDs.</a:t>
            </a:r>
            <a:endParaRPr lang="el-GR" dirty="0"/>
          </a:p>
          <a:p>
            <a:r>
              <a:rPr lang="en-US" dirty="0"/>
              <a:t>Creates background tasks for making requests to the http server.</a:t>
            </a:r>
          </a:p>
          <a:p>
            <a:r>
              <a:rPr lang="en-US" dirty="0"/>
              <a:t>Acquires data and updates UI.</a:t>
            </a:r>
          </a:p>
          <a:p>
            <a:r>
              <a:rPr lang="en-US" dirty="0"/>
              <a:t>Repeats this process every second.</a:t>
            </a:r>
          </a:p>
          <a:p>
            <a:r>
              <a:rPr lang="en-US" dirty="0"/>
              <a:t>Creates “Listeners” for the switches.</a:t>
            </a:r>
            <a:endParaRPr lang="el-GR" dirty="0"/>
          </a:p>
        </p:txBody>
      </p:sp>
      <p:pic>
        <p:nvPicPr>
          <p:cNvPr id="6" name="Content Placeholder 5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EA7FB4BF-2621-4D01-9EDE-18F1BB80697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613779" y="1240972"/>
            <a:ext cx="2334087" cy="4982548"/>
          </a:xfrm>
        </p:spPr>
      </p:pic>
    </p:spTree>
    <p:extLst>
      <p:ext uri="{BB962C8B-B14F-4D97-AF65-F5344CB8AC3E}">
        <p14:creationId xmlns:p14="http://schemas.microsoft.com/office/powerpoint/2010/main" val="3301740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E2C9B-AED3-4D87-A091-576AED1EE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157" y="514244"/>
            <a:ext cx="9780085" cy="640787"/>
          </a:xfrm>
        </p:spPr>
        <p:txBody>
          <a:bodyPr>
            <a:normAutofit/>
          </a:bodyPr>
          <a:lstStyle/>
          <a:p>
            <a:r>
              <a:rPr lang="en-US" cap="none" dirty="0"/>
              <a:t>Example </a:t>
            </a:r>
            <a:endParaRPr lang="el-GR" cap="none" dirty="0"/>
          </a:p>
        </p:txBody>
      </p:sp>
      <p:pic>
        <p:nvPicPr>
          <p:cNvPr id="6" name="Content Placeholder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EE1E538-B211-45CE-8ED0-D36AD86A1AF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59393" y="1611909"/>
            <a:ext cx="2116869" cy="4447741"/>
          </a:xfr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EC61E7FB-58BD-4A21-B059-D3B046168D55}"/>
              </a:ext>
            </a:extLst>
          </p:cNvPr>
          <p:cNvSpPr/>
          <p:nvPr/>
        </p:nvSpPr>
        <p:spPr>
          <a:xfrm>
            <a:off x="4189446" y="3284376"/>
            <a:ext cx="1101012" cy="7464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21" name="Content Placeholder 20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8B8A65AB-E8FC-4308-8895-7351C4FA66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47562" y="1838923"/>
            <a:ext cx="5283284" cy="3615393"/>
          </a:xfrm>
        </p:spPr>
      </p:pic>
    </p:spTree>
    <p:extLst>
      <p:ext uri="{BB962C8B-B14F-4D97-AF65-F5344CB8AC3E}">
        <p14:creationId xmlns:p14="http://schemas.microsoft.com/office/powerpoint/2010/main" val="2807922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FDF87-2D36-4D9E-8D23-EEA774933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768" y="498202"/>
            <a:ext cx="9906001" cy="672871"/>
          </a:xfrm>
        </p:spPr>
        <p:txBody>
          <a:bodyPr/>
          <a:lstStyle/>
          <a:p>
            <a:r>
              <a:rPr lang="en-US" cap="none" dirty="0"/>
              <a:t>Example</a:t>
            </a:r>
            <a:endParaRPr lang="el-GR" cap="none" dirty="0"/>
          </a:p>
        </p:txBody>
      </p:sp>
      <p:pic>
        <p:nvPicPr>
          <p:cNvPr id="18" name="Content Placeholder 1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FE0795F-A950-43C1-BB71-3AF83D28BB9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51519" y="1689838"/>
            <a:ext cx="1940767" cy="4312817"/>
          </a:xfrm>
        </p:spPr>
      </p:pic>
      <p:sp>
        <p:nvSpPr>
          <p:cNvPr id="21" name="Arrow: Right 20">
            <a:extLst>
              <a:ext uri="{FF2B5EF4-FFF2-40B4-BE49-F238E27FC236}">
                <a16:creationId xmlns:a16="http://schemas.microsoft.com/office/drawing/2014/main" id="{1F9E53D6-B14B-40E5-B39E-0C266F9A5B0E}"/>
              </a:ext>
            </a:extLst>
          </p:cNvPr>
          <p:cNvSpPr/>
          <p:nvPr/>
        </p:nvSpPr>
        <p:spPr>
          <a:xfrm>
            <a:off x="4161453" y="3275045"/>
            <a:ext cx="1026367" cy="8210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29" name="Content Placeholder 28" descr="A picture containing text&#10;&#10;Description automatically generated">
            <a:extLst>
              <a:ext uri="{FF2B5EF4-FFF2-40B4-BE49-F238E27FC236}">
                <a16:creationId xmlns:a16="http://schemas.microsoft.com/office/drawing/2014/main" id="{4DE9BB4D-A6AF-4172-A93B-F218BA1D6D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442540" y="2024812"/>
            <a:ext cx="5829460" cy="3124704"/>
          </a:xfrm>
        </p:spPr>
      </p:pic>
    </p:spTree>
    <p:extLst>
      <p:ext uri="{BB962C8B-B14F-4D97-AF65-F5344CB8AC3E}">
        <p14:creationId xmlns:p14="http://schemas.microsoft.com/office/powerpoint/2010/main" val="835893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EB89-ABAA-4BC4-805F-D6142F8BE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0041" y="1508405"/>
            <a:ext cx="10020716" cy="2155932"/>
          </a:xfrm>
        </p:spPr>
        <p:txBody>
          <a:bodyPr>
            <a:normAutofit/>
          </a:bodyPr>
          <a:lstStyle/>
          <a:p>
            <a:r>
              <a:rPr lang="en-US" sz="4400" dirty="0"/>
              <a:t>THANK YOU!</a:t>
            </a:r>
            <a:endParaRPr lang="el-GR" sz="4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BBC965-7909-4477-8F83-AC5C2A2524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22694" y="6432883"/>
            <a:ext cx="307222" cy="240631"/>
          </a:xfrm>
        </p:spPr>
        <p:txBody>
          <a:bodyPr>
            <a:normAutofit fontScale="25000" lnSpcReduction="20000"/>
          </a:bodyPr>
          <a:lstStyle/>
          <a:p>
            <a:endParaRPr lang="el-G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10DBBF-A807-4701-86B6-7D0CE2D4CB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53263" y="6464968"/>
            <a:ext cx="417096" cy="208546"/>
          </a:xfrm>
        </p:spPr>
        <p:txBody>
          <a:bodyPr>
            <a:normAutofit fontScale="25000" lnSpcReduction="20000"/>
          </a:bodyPr>
          <a:lstStyle/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497164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E5E14-E70B-4D4B-B47E-D4EA02FCA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53" y="461090"/>
            <a:ext cx="9805294" cy="734047"/>
          </a:xfrm>
        </p:spPr>
        <p:txBody>
          <a:bodyPr/>
          <a:lstStyle/>
          <a:p>
            <a:r>
              <a:rPr lang="en-US" dirty="0"/>
              <a:t>C</a:t>
            </a:r>
            <a:r>
              <a:rPr lang="en-US" cap="none" dirty="0"/>
              <a:t>ontents</a:t>
            </a:r>
            <a:endParaRPr lang="el-G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D454A-89B9-49CD-8556-1ECEF28AD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991" y="1658143"/>
            <a:ext cx="9905999" cy="3541714"/>
          </a:xfrm>
        </p:spPr>
        <p:txBody>
          <a:bodyPr/>
          <a:lstStyle/>
          <a:p>
            <a:r>
              <a:rPr lang="en-US" sz="2400" dirty="0"/>
              <a:t>Internet of things</a:t>
            </a:r>
          </a:p>
          <a:p>
            <a:r>
              <a:rPr lang="en-US" sz="2400" dirty="0"/>
              <a:t>Microcontrollers</a:t>
            </a:r>
          </a:p>
          <a:p>
            <a:r>
              <a:rPr lang="en-US" sz="2400" dirty="0"/>
              <a:t>The Renesas Synergy Platform </a:t>
            </a:r>
          </a:p>
          <a:p>
            <a:r>
              <a:rPr lang="en-US" sz="2400" dirty="0"/>
              <a:t>Application</a:t>
            </a:r>
          </a:p>
          <a:p>
            <a:pPr marL="0" indent="0">
              <a:buNone/>
            </a:pPr>
            <a:endParaRPr lang="en-US" sz="2400" dirty="0"/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904965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EE962-1634-4613-A756-F82887AC0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142" y="147731"/>
            <a:ext cx="9907496" cy="837007"/>
          </a:xfrm>
        </p:spPr>
        <p:txBody>
          <a:bodyPr/>
          <a:lstStyle/>
          <a:p>
            <a:r>
              <a:rPr lang="en-US" cap="none" dirty="0"/>
              <a:t>Internet of Things</a:t>
            </a:r>
            <a:endParaRPr lang="el-GR" cap="non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034566-D1FB-4B27-91CF-AB4CE4EE91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0122" y="1658142"/>
            <a:ext cx="4878389" cy="4469941"/>
          </a:xfrm>
        </p:spPr>
        <p:txBody>
          <a:bodyPr/>
          <a:lstStyle/>
          <a:p>
            <a:r>
              <a:rPr lang="en-US" dirty="0"/>
              <a:t>Networks of devices that exchange data, usually through the internet.</a:t>
            </a:r>
          </a:p>
          <a:p>
            <a:r>
              <a:rPr lang="en-US" dirty="0"/>
              <a:t>Sensors, actuators, computer devices, servers etc.</a:t>
            </a:r>
          </a:p>
          <a:p>
            <a:r>
              <a:rPr lang="en-US" dirty="0"/>
              <a:t>Enables processing of data on the cloud.</a:t>
            </a:r>
          </a:p>
          <a:p>
            <a:r>
              <a:rPr lang="en-US" dirty="0"/>
              <a:t>Nearly every industry is affected by the IoT.</a:t>
            </a:r>
            <a:endParaRPr lang="el-GR" dirty="0"/>
          </a:p>
        </p:txBody>
      </p:sp>
      <p:pic>
        <p:nvPicPr>
          <p:cNvPr id="6" name="Content Placeholder 5" descr="A close-up of a circuit board&#10;&#10;Description automatically generated with low confidence">
            <a:extLst>
              <a:ext uri="{FF2B5EF4-FFF2-40B4-BE49-F238E27FC236}">
                <a16:creationId xmlns:a16="http://schemas.microsoft.com/office/drawing/2014/main" id="{5254D82D-5221-4E73-8448-7825713A38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924" y="1658142"/>
            <a:ext cx="4595713" cy="2674918"/>
          </a:xfrm>
        </p:spPr>
      </p:pic>
    </p:spTree>
    <p:extLst>
      <p:ext uri="{BB962C8B-B14F-4D97-AF65-F5344CB8AC3E}">
        <p14:creationId xmlns:p14="http://schemas.microsoft.com/office/powerpoint/2010/main" val="3829456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5BC8D-ACBB-44B1-9CBF-ACF24C91D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467" y="133039"/>
            <a:ext cx="9734464" cy="1126850"/>
          </a:xfrm>
        </p:spPr>
        <p:txBody>
          <a:bodyPr/>
          <a:lstStyle/>
          <a:p>
            <a:r>
              <a:rPr lang="en-US" cap="none" dirty="0"/>
              <a:t>Microcontrollers</a:t>
            </a:r>
            <a:endParaRPr lang="el-G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0131A-73FC-4AF9-AC1D-E5B7607D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3605" y="1511724"/>
            <a:ext cx="4878389" cy="5213237"/>
          </a:xfrm>
        </p:spPr>
        <p:txBody>
          <a:bodyPr>
            <a:normAutofit/>
          </a:bodyPr>
          <a:lstStyle/>
          <a:p>
            <a:r>
              <a:rPr lang="en-US" dirty="0"/>
              <a:t>Microprocessor that contains programmable peripheral devices (GPIO, ADC, Timers/Counters,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r>
              <a:rPr lang="en-US" dirty="0"/>
              <a:t>Autonomy, low power consumption, low cost.</a:t>
            </a:r>
            <a:r>
              <a:rPr lang="en-US" sz="2000" dirty="0"/>
              <a:t> </a:t>
            </a:r>
          </a:p>
          <a:p>
            <a:r>
              <a:rPr lang="en-US" dirty="0"/>
              <a:t>Applications:</a:t>
            </a:r>
          </a:p>
          <a:p>
            <a:pPr lvl="1"/>
            <a:r>
              <a:rPr lang="en-US" dirty="0"/>
              <a:t>Industrial </a:t>
            </a:r>
          </a:p>
          <a:p>
            <a:pPr lvl="1"/>
            <a:r>
              <a:rPr lang="en-US" dirty="0"/>
              <a:t>Automotive</a:t>
            </a:r>
          </a:p>
          <a:p>
            <a:pPr lvl="1"/>
            <a:r>
              <a:rPr lang="en-US" dirty="0"/>
              <a:t>Medical</a:t>
            </a:r>
          </a:p>
          <a:p>
            <a:pPr lvl="1"/>
            <a:r>
              <a:rPr lang="en-US" dirty="0"/>
              <a:t>Consumer Electronics (Smart devices)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sz="2000" dirty="0"/>
          </a:p>
          <a:p>
            <a:endParaRPr lang="el-GR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  <a:p>
            <a:endParaRPr lang="el-GR" dirty="0"/>
          </a:p>
        </p:txBody>
      </p:sp>
      <p:pic>
        <p:nvPicPr>
          <p:cNvPr id="6" name="Content Placeholder 5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B79FE247-4173-476C-8BD3-EF87DEB3BA1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639038" y="1117174"/>
            <a:ext cx="2189400" cy="1642050"/>
          </a:xfrm>
        </p:spPr>
      </p:pic>
      <p:pic>
        <p:nvPicPr>
          <p:cNvPr id="13" name="Picture 12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8C980FE7-C4F0-45E7-B69C-4C9428319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4339" y="1542673"/>
            <a:ext cx="1659690" cy="1659690"/>
          </a:xfrm>
          <a:prstGeom prst="rect">
            <a:avLst/>
          </a:prstGeom>
        </p:spPr>
      </p:pic>
      <p:pic>
        <p:nvPicPr>
          <p:cNvPr id="10" name="Picture 9" descr="A picture containing indoor&#10;&#10;Description automatically generated">
            <a:extLst>
              <a:ext uri="{FF2B5EF4-FFF2-40B4-BE49-F238E27FC236}">
                <a16:creationId xmlns:a16="http://schemas.microsoft.com/office/drawing/2014/main" id="{766FFAF1-F65E-46B4-97E1-EB4E9D7FEB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2925" y="3485147"/>
            <a:ext cx="4637757" cy="260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215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E22A0-37D2-4A64-AD76-D79D75388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084" y="307170"/>
            <a:ext cx="9795749" cy="712977"/>
          </a:xfrm>
        </p:spPr>
        <p:txBody>
          <a:bodyPr/>
          <a:lstStyle/>
          <a:p>
            <a:r>
              <a:rPr lang="en-US" cap="none" dirty="0"/>
              <a:t>Renesas Synergy Platform</a:t>
            </a:r>
            <a:endParaRPr lang="el-G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26189-7DC6-4A23-ABE2-FE04626AE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4379" y="1896077"/>
            <a:ext cx="4878389" cy="4296175"/>
          </a:xfrm>
        </p:spPr>
        <p:txBody>
          <a:bodyPr>
            <a:normAutofit/>
          </a:bodyPr>
          <a:lstStyle/>
          <a:p>
            <a:r>
              <a:rPr lang="en-US" dirty="0"/>
              <a:t>Family of microcontrollers and the software that supports them.</a:t>
            </a:r>
          </a:p>
          <a:p>
            <a:r>
              <a:rPr lang="en-US" dirty="0"/>
              <a:t>Abstraction layers make application development faster and easier.</a:t>
            </a:r>
          </a:p>
          <a:p>
            <a:r>
              <a:rPr lang="en-US" dirty="0"/>
              <a:t>This application uses the SK-S7G2 development board (32-bit MCU </a:t>
            </a:r>
            <a:r>
              <a:rPr lang="en-US" sz="2000" dirty="0"/>
              <a:t>@</a:t>
            </a:r>
            <a:r>
              <a:rPr lang="en-US" dirty="0"/>
              <a:t>240 MHz, 640 KB SRAM,</a:t>
            </a:r>
            <a:r>
              <a:rPr lang="el-GR" dirty="0"/>
              <a:t> </a:t>
            </a:r>
            <a:r>
              <a:rPr lang="en-US" dirty="0"/>
              <a:t>4 MB Flash).</a:t>
            </a:r>
          </a:p>
        </p:txBody>
      </p: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BBCAC77-1C33-4473-B453-5E3CDE1DC7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240554" y="1320886"/>
            <a:ext cx="3470956" cy="1996421"/>
          </a:xfrm>
        </p:spPr>
      </p:pic>
      <p:pic>
        <p:nvPicPr>
          <p:cNvPr id="5" name="Picture 4" descr="A close-up of a computer chip&#10;&#10;Description automatically generated with medium confidence">
            <a:extLst>
              <a:ext uri="{FF2B5EF4-FFF2-40B4-BE49-F238E27FC236}">
                <a16:creationId xmlns:a16="http://schemas.microsoft.com/office/drawing/2014/main" id="{69C3D33D-9B58-4023-8EA1-9E8C29C596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6186" y="3429000"/>
            <a:ext cx="4771647" cy="328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95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14DD0-75CD-481F-90AB-9B407C51E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3369" y="442056"/>
            <a:ext cx="9900400" cy="528492"/>
          </a:xfrm>
        </p:spPr>
        <p:txBody>
          <a:bodyPr>
            <a:noAutofit/>
          </a:bodyPr>
          <a:lstStyle/>
          <a:p>
            <a:r>
              <a:rPr lang="en-US" cap="none" dirty="0"/>
              <a:t>Application: Overview</a:t>
            </a:r>
            <a:endParaRPr lang="el-G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71B28-16C3-4682-833F-6F99A44B9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3732" y="1651517"/>
            <a:ext cx="4097448" cy="4366727"/>
          </a:xfrm>
        </p:spPr>
        <p:txBody>
          <a:bodyPr/>
          <a:lstStyle/>
          <a:p>
            <a:r>
              <a:rPr lang="en-US" dirty="0"/>
              <a:t>Android Device and microcontroller connect to each other through LAN.</a:t>
            </a:r>
          </a:p>
          <a:p>
            <a:r>
              <a:rPr lang="en-US" dirty="0"/>
              <a:t>Microcontroller collects data from sensors and hosts HTTP server.</a:t>
            </a:r>
          </a:p>
          <a:p>
            <a:r>
              <a:rPr lang="en-US" dirty="0"/>
              <a:t>Android Device requests sensor data and controls devices </a:t>
            </a:r>
            <a:r>
              <a:rPr lang="el-GR" dirty="0"/>
              <a:t>(</a:t>
            </a:r>
            <a:r>
              <a:rPr lang="en-US" dirty="0"/>
              <a:t>LEDs).</a:t>
            </a:r>
            <a:endParaRPr lang="el-GR" dirty="0"/>
          </a:p>
        </p:txBody>
      </p:sp>
      <p:pic>
        <p:nvPicPr>
          <p:cNvPr id="26" name="Content Placeholder 25" descr="Diagram, schematic&#10;&#10;Description automatically generated">
            <a:extLst>
              <a:ext uri="{FF2B5EF4-FFF2-40B4-BE49-F238E27FC236}">
                <a16:creationId xmlns:a16="http://schemas.microsoft.com/office/drawing/2014/main" id="{989B39CC-A322-4B53-8DF0-1587A8B1722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277852" y="1651517"/>
            <a:ext cx="6118331" cy="3473116"/>
          </a:xfrm>
        </p:spPr>
      </p:pic>
    </p:spTree>
    <p:extLst>
      <p:ext uri="{BB962C8B-B14F-4D97-AF65-F5344CB8AC3E}">
        <p14:creationId xmlns:p14="http://schemas.microsoft.com/office/powerpoint/2010/main" val="3896894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522C2-5D2A-474C-BC46-E468A5B2A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5874" y="218939"/>
            <a:ext cx="9571537" cy="648808"/>
          </a:xfrm>
        </p:spPr>
        <p:txBody>
          <a:bodyPr/>
          <a:lstStyle/>
          <a:p>
            <a:endParaRPr lang="el-GR" cap="non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06A2F6-E0F7-4995-B0D8-51F386E85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flipH="1" flipV="1">
            <a:off x="11047411" y="5791199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lang="el-GR" dirty="0"/>
          </a:p>
        </p:txBody>
      </p:sp>
      <p:pic>
        <p:nvPicPr>
          <p:cNvPr id="234" name="Content Placeholder 233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3E5E4430-8C1B-4CB9-87CE-FE694BF7E13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 rot="16200000">
            <a:off x="3069746" y="609024"/>
            <a:ext cx="5601585" cy="5216755"/>
          </a:xfrm>
        </p:spPr>
      </p:pic>
    </p:spTree>
    <p:extLst>
      <p:ext uri="{BB962C8B-B14F-4D97-AF65-F5344CB8AC3E}">
        <p14:creationId xmlns:p14="http://schemas.microsoft.com/office/powerpoint/2010/main" val="1634968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0EC80-AF0E-43E2-97E3-F245D0030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5453" y="506223"/>
            <a:ext cx="9820190" cy="616724"/>
          </a:xfrm>
        </p:spPr>
        <p:txBody>
          <a:bodyPr>
            <a:normAutofit/>
          </a:bodyPr>
          <a:lstStyle/>
          <a:p>
            <a:r>
              <a:rPr lang="en-US" cap="none" dirty="0"/>
              <a:t>Application: Sensors and Devices</a:t>
            </a:r>
            <a:endParaRPr lang="el-G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885F1-EDDE-46B9-BC01-25121999FA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48644" y="2003288"/>
            <a:ext cx="4878389" cy="3541714"/>
          </a:xfrm>
        </p:spPr>
        <p:txBody>
          <a:bodyPr/>
          <a:lstStyle/>
          <a:p>
            <a:r>
              <a:rPr lang="en-US" dirty="0"/>
              <a:t>Analog temperature sensor (on board). Requires ADC and linear interpolation.</a:t>
            </a:r>
          </a:p>
          <a:p>
            <a:r>
              <a:rPr lang="en-US" dirty="0"/>
              <a:t>Light sensor (LDR) in voltage divider</a:t>
            </a:r>
            <a:r>
              <a:rPr lang="el-GR" dirty="0"/>
              <a:t> </a:t>
            </a:r>
            <a:r>
              <a:rPr lang="en-US" dirty="0"/>
              <a:t>arrangement. Requires ADC.</a:t>
            </a:r>
          </a:p>
          <a:p>
            <a:r>
              <a:rPr lang="en-US" dirty="0"/>
              <a:t>2 LEDs that act as proxies for relays or other devices.</a:t>
            </a:r>
          </a:p>
        </p:txBody>
      </p:sp>
      <p:pic>
        <p:nvPicPr>
          <p:cNvPr id="10" name="Content Placeholder 9" descr="A picture containing text&#10;&#10;Description automatically generated">
            <a:extLst>
              <a:ext uri="{FF2B5EF4-FFF2-40B4-BE49-F238E27FC236}">
                <a16:creationId xmlns:a16="http://schemas.microsoft.com/office/drawing/2014/main" id="{9A1DB59A-4AA4-4EEE-8B20-377A27FFF1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64968" y="2146358"/>
            <a:ext cx="4954752" cy="3255575"/>
          </a:xfrm>
        </p:spPr>
      </p:pic>
    </p:spTree>
    <p:extLst>
      <p:ext uri="{BB962C8B-B14F-4D97-AF65-F5344CB8AC3E}">
        <p14:creationId xmlns:p14="http://schemas.microsoft.com/office/powerpoint/2010/main" val="654682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230B8-561D-4BBE-8A52-9DEE13CAE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3473" y="450076"/>
            <a:ext cx="9828211" cy="616724"/>
          </a:xfrm>
        </p:spPr>
        <p:txBody>
          <a:bodyPr/>
          <a:lstStyle/>
          <a:p>
            <a:r>
              <a:rPr lang="en-US" cap="none" dirty="0"/>
              <a:t>Application: Microcontroller</a:t>
            </a:r>
            <a:endParaRPr lang="el-G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DC2AF-3DD2-42F1-A26E-7806584658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97031" y="1740568"/>
            <a:ext cx="4878389" cy="454793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Uses a RTOS and creates threads to manage the different tasks.</a:t>
            </a:r>
          </a:p>
          <a:p>
            <a:r>
              <a:rPr lang="en-US" dirty="0"/>
              <a:t>Periodically collects data from sensors.</a:t>
            </a:r>
          </a:p>
          <a:p>
            <a:r>
              <a:rPr lang="en-US" dirty="0"/>
              <a:t>Uses the </a:t>
            </a:r>
            <a:r>
              <a:rPr lang="en-US" dirty="0" err="1"/>
              <a:t>NetX</a:t>
            </a:r>
            <a:r>
              <a:rPr lang="en-US" dirty="0"/>
              <a:t> tool to create and run a Http server. </a:t>
            </a:r>
            <a:r>
              <a:rPr lang="en-US" dirty="0" err="1"/>
              <a:t>NetX</a:t>
            </a:r>
            <a:r>
              <a:rPr lang="en-US" dirty="0"/>
              <a:t> provides TCP/IP stack and low</a:t>
            </a:r>
            <a:r>
              <a:rPr lang="el-GR" dirty="0"/>
              <a:t>-</a:t>
            </a:r>
            <a:r>
              <a:rPr lang="en-US" dirty="0"/>
              <a:t>level drivers.</a:t>
            </a:r>
          </a:p>
          <a:p>
            <a:r>
              <a:rPr lang="en-US" dirty="0"/>
              <a:t>Upon client request, a callback function is called that responds with the requested resource.</a:t>
            </a:r>
            <a:endParaRPr lang="el-GR" dirty="0"/>
          </a:p>
        </p:txBody>
      </p:sp>
      <p:pic>
        <p:nvPicPr>
          <p:cNvPr id="10" name="Content Placeholder 9" descr="Diagram&#10;&#10;Description automatically generated">
            <a:extLst>
              <a:ext uri="{FF2B5EF4-FFF2-40B4-BE49-F238E27FC236}">
                <a16:creationId xmlns:a16="http://schemas.microsoft.com/office/drawing/2014/main" id="{CD3C3750-7F79-4359-ACAC-B90E9334E2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3" y="1856792"/>
            <a:ext cx="5230808" cy="3422627"/>
          </a:xfrm>
        </p:spPr>
      </p:pic>
    </p:spTree>
    <p:extLst>
      <p:ext uri="{BB962C8B-B14F-4D97-AF65-F5344CB8AC3E}">
        <p14:creationId xmlns:p14="http://schemas.microsoft.com/office/powerpoint/2010/main" val="32672004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847</TotalTime>
  <Words>857</Words>
  <Application>Microsoft Office PowerPoint</Application>
  <PresentationFormat>Widescreen</PresentationFormat>
  <Paragraphs>108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Tw Cen MT</vt:lpstr>
      <vt:lpstr>Circuit</vt:lpstr>
      <vt:lpstr>Android IoT Application for Remote System Monitoring Using the Renesas Synergy Platform</vt:lpstr>
      <vt:lpstr>Contents</vt:lpstr>
      <vt:lpstr>Internet of Things</vt:lpstr>
      <vt:lpstr>Microcontrollers</vt:lpstr>
      <vt:lpstr>Renesas Synergy Platform</vt:lpstr>
      <vt:lpstr>Application: Overview</vt:lpstr>
      <vt:lpstr>PowerPoint Presentation</vt:lpstr>
      <vt:lpstr>Application: Sensors and Devices</vt:lpstr>
      <vt:lpstr>Application: Microcontroller</vt:lpstr>
      <vt:lpstr>Application: Android</vt:lpstr>
      <vt:lpstr>Example </vt:lpstr>
      <vt:lpstr>Example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IoT Application for Remote System Monitoring Using the Renesas Synergy Platform</dc:title>
  <dc:creator>Konstantinos Sapountzis</dc:creator>
  <cp:lastModifiedBy>Konstantinos Sapountzis</cp:lastModifiedBy>
  <cp:revision>60</cp:revision>
  <dcterms:created xsi:type="dcterms:W3CDTF">2022-07-10T20:28:06Z</dcterms:created>
  <dcterms:modified xsi:type="dcterms:W3CDTF">2022-07-16T12:54:19Z</dcterms:modified>
</cp:coreProperties>
</file>

<file path=docProps/thumbnail.jpeg>
</file>